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43"/>
  </p:notesMasterIdLst>
  <p:sldIdLst>
    <p:sldId id="592" r:id="rId3"/>
    <p:sldId id="658" r:id="rId4"/>
    <p:sldId id="624" r:id="rId5"/>
    <p:sldId id="625" r:id="rId6"/>
    <p:sldId id="626" r:id="rId7"/>
    <p:sldId id="627" r:id="rId8"/>
    <p:sldId id="628" r:id="rId9"/>
    <p:sldId id="629" r:id="rId10"/>
    <p:sldId id="660" r:id="rId11"/>
    <p:sldId id="664" r:id="rId12"/>
    <p:sldId id="630" r:id="rId13"/>
    <p:sldId id="631" r:id="rId14"/>
    <p:sldId id="632" r:id="rId15"/>
    <p:sldId id="633" r:id="rId16"/>
    <p:sldId id="635" r:id="rId17"/>
    <p:sldId id="637" r:id="rId18"/>
    <p:sldId id="636" r:id="rId19"/>
    <p:sldId id="638" r:id="rId20"/>
    <p:sldId id="639" r:id="rId21"/>
    <p:sldId id="640" r:id="rId22"/>
    <p:sldId id="641" r:id="rId23"/>
    <p:sldId id="642" r:id="rId24"/>
    <p:sldId id="643" r:id="rId25"/>
    <p:sldId id="661" r:id="rId26"/>
    <p:sldId id="644" r:id="rId27"/>
    <p:sldId id="645" r:id="rId28"/>
    <p:sldId id="646" r:id="rId29"/>
    <p:sldId id="662" r:id="rId30"/>
    <p:sldId id="659" r:id="rId31"/>
    <p:sldId id="647" r:id="rId32"/>
    <p:sldId id="648" r:id="rId33"/>
    <p:sldId id="649" r:id="rId34"/>
    <p:sldId id="650" r:id="rId35"/>
    <p:sldId id="651" r:id="rId36"/>
    <p:sldId id="652" r:id="rId37"/>
    <p:sldId id="665" r:id="rId38"/>
    <p:sldId id="656" r:id="rId39"/>
    <p:sldId id="653" r:id="rId40"/>
    <p:sldId id="655" r:id="rId41"/>
    <p:sldId id="654" r:id="rId42"/>
  </p:sldIdLst>
  <p:sldSz cx="9144000" cy="6858000" type="screen4x3"/>
  <p:notesSz cx="6834188" cy="9979025"/>
  <p:custDataLst>
    <p:tags r:id="rId44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 userDrawn="1">
          <p15:clr>
            <a:srgbClr val="A4A3A4"/>
          </p15:clr>
        </p15:guide>
        <p15:guide id="2" pos="215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8" autoAdjust="0"/>
    <p:restoredTop sz="94286" autoAdjust="0"/>
  </p:normalViewPr>
  <p:slideViewPr>
    <p:cSldViewPr snapToGrid="0">
      <p:cViewPr varScale="1">
        <p:scale>
          <a:sx n="106" d="100"/>
          <a:sy n="106" d="100"/>
        </p:scale>
        <p:origin x="474" y="108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747713"/>
            <a:ext cx="4991100" cy="3743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3419" y="4740037"/>
            <a:ext cx="5467350" cy="4490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scienceschool.net/view-notebook/58269d7f52bd49879965cdc4721da42d/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bpython.com/pandas-pivot-table-explained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shape-pandas-dataframe-with-pivot-table-in-python-tutorial-and-visualization-2248c2012a31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73882" y="1626809"/>
            <a:ext cx="666079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파이썬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라이브러리를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활용한 데이터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분석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38866" y="4136678"/>
            <a:ext cx="71160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10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장 데이터 집계와</a:t>
            </a:r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그룹 연산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442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apply()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객체를 여러 조각인 그룹으로 나누고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전달된 함수를 각 그룹에 일괄 적용한 후 이를 다시 합쳐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데이터프레임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시리즈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73" y="2380475"/>
            <a:ext cx="4692678" cy="38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19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그룹별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상위 </a:t>
            </a:r>
            <a:r>
              <a:rPr lang="en-US" altLang="ko-KR" dirty="0" err="1" smtClean="0"/>
              <a:t>tip_pct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758457" cy="5151503"/>
          </a:xfrm>
        </p:spPr>
        <p:txBody>
          <a:bodyPr/>
          <a:lstStyle/>
          <a:p>
            <a:r>
              <a:rPr lang="ko-KR" altLang="en-US" dirty="0" smtClean="0"/>
              <a:t>상위</a:t>
            </a:r>
            <a:r>
              <a:rPr lang="en-US" altLang="ko-KR" dirty="0" smtClean="0"/>
              <a:t> 6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흡연 여부에 따른 상위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메소드</a:t>
            </a:r>
            <a:r>
              <a:rPr lang="en-US" altLang="ko-KR" dirty="0" smtClean="0"/>
              <a:t> apply(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함수가 추가적인 인자가 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 이름 뒤에 붙여서 넘김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699" y="467227"/>
            <a:ext cx="4644852" cy="58143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6" y="3704067"/>
            <a:ext cx="4735748" cy="250716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56523" y="3704067"/>
            <a:ext cx="1870721" cy="275266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226473" y="3979333"/>
            <a:ext cx="1316763" cy="432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627772" y="1249005"/>
            <a:ext cx="545681" cy="166263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52691" y="535467"/>
            <a:ext cx="2839497" cy="37028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92499" y="3754457"/>
            <a:ext cx="833784" cy="252714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14032" y="4329644"/>
            <a:ext cx="833784" cy="183854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141369" y="3506346"/>
            <a:ext cx="545681" cy="278327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69438" y="4102503"/>
            <a:ext cx="460415" cy="2081727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5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describe() 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32" y="1109231"/>
            <a:ext cx="6290906" cy="523623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12057" y="2045200"/>
            <a:ext cx="628248" cy="795104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670372" y="2856488"/>
            <a:ext cx="234669" cy="48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86555" y="3375699"/>
            <a:ext cx="631179" cy="2790432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30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그룹 색인 생략하기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옵션 </a:t>
            </a:r>
            <a:r>
              <a:rPr lang="en-US" altLang="ko-KR" dirty="0" err="1" smtClean="0"/>
              <a:t>group_keys</a:t>
            </a:r>
            <a:r>
              <a:rPr lang="en-US" altLang="ko-KR" dirty="0" smtClean="0"/>
              <a:t>=False</a:t>
            </a:r>
          </a:p>
          <a:p>
            <a:pPr lvl="1"/>
            <a:r>
              <a:rPr lang="ko-KR" altLang="en-US" dirty="0" smtClean="0"/>
              <a:t>색인을 하지 않고 열에 남음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499" y="82314"/>
            <a:ext cx="4814852" cy="669076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22813" y="4129183"/>
            <a:ext cx="554514" cy="2643900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787955" y="602614"/>
            <a:ext cx="492529" cy="2661954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38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등 간격 </a:t>
            </a:r>
            <a:r>
              <a:rPr lang="ko-KR" altLang="en-US" dirty="0" err="1" smtClean="0"/>
              <a:t>버킷</a:t>
            </a:r>
            <a:r>
              <a:rPr lang="ko-KR" altLang="en-US" dirty="0" smtClean="0"/>
              <a:t> 분석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난수에서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등분한 </a:t>
            </a:r>
            <a:r>
              <a:rPr lang="ko-KR" altLang="en-US" dirty="0" err="1" smtClean="0"/>
              <a:t>버킷의</a:t>
            </a:r>
            <a:r>
              <a:rPr lang="ko-KR" altLang="en-US" dirty="0" smtClean="0"/>
              <a:t> 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최소 구하기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0" y="1708131"/>
            <a:ext cx="4514201" cy="492101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96526" y="2259022"/>
            <a:ext cx="421944" cy="2151676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51" y="1631131"/>
            <a:ext cx="4348178" cy="487099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18470" y="6372479"/>
            <a:ext cx="3459472" cy="137752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66276" y="5154815"/>
            <a:ext cx="1192157" cy="1236498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46271" y="2885919"/>
            <a:ext cx="917645" cy="1918691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721070" y="2073383"/>
            <a:ext cx="1553670" cy="10319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1758433" y="2176582"/>
            <a:ext cx="4723287" cy="2978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120207" y="3005280"/>
            <a:ext cx="361513" cy="185803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862723" y="5408395"/>
            <a:ext cx="1590042" cy="21110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6303696" y="4863313"/>
            <a:ext cx="374170" cy="545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26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수가 같은 </a:t>
            </a:r>
            <a:r>
              <a:rPr lang="ko-KR" altLang="en-US" dirty="0" err="1" smtClean="0"/>
              <a:t>버킷</a:t>
            </a:r>
            <a:r>
              <a:rPr lang="ko-KR" altLang="en-US" dirty="0" smtClean="0"/>
              <a:t> 분석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표본 </a:t>
            </a:r>
            <a:r>
              <a:rPr lang="ko-KR" altLang="en-US" dirty="0" err="1" smtClean="0"/>
              <a:t>변위치</a:t>
            </a:r>
            <a:r>
              <a:rPr lang="ko-KR" altLang="en-US" dirty="0" smtClean="0"/>
              <a:t> 기반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크기가 같은 </a:t>
            </a:r>
            <a:r>
              <a:rPr lang="ko-KR" altLang="en-US" dirty="0" err="1" smtClean="0"/>
              <a:t>버킷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qcut</a:t>
            </a:r>
            <a:r>
              <a:rPr lang="en-US" altLang="ko-KR" dirty="0" smtClean="0"/>
              <a:t>()</a:t>
            </a:r>
          </a:p>
          <a:p>
            <a:r>
              <a:rPr lang="ko-KR" altLang="en-US" dirty="0" smtClean="0"/>
              <a:t>옵션 </a:t>
            </a:r>
            <a:r>
              <a:rPr lang="en-US" altLang="ko-KR" dirty="0" smtClean="0"/>
              <a:t>labels=False </a:t>
            </a:r>
          </a:p>
          <a:p>
            <a:pPr lvl="1"/>
            <a:r>
              <a:rPr lang="ko-KR" altLang="en-US" dirty="0" smtClean="0"/>
              <a:t>구간이 없이 정수 인덱스로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002" y="382309"/>
            <a:ext cx="4304702" cy="63907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73" y="2853967"/>
            <a:ext cx="3994159" cy="283456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50545" y="1193960"/>
            <a:ext cx="508572" cy="1837998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836569" y="593557"/>
            <a:ext cx="1004210" cy="222543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1758433" y="2641600"/>
            <a:ext cx="3475899" cy="2513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234332" y="593557"/>
            <a:ext cx="737590" cy="22254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328820" y="752098"/>
            <a:ext cx="737590" cy="22254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25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결측 치 채우기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fillna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566" y="1794232"/>
            <a:ext cx="3705607" cy="408865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540779" y="4178328"/>
            <a:ext cx="1330626" cy="22254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13822" y="4515059"/>
            <a:ext cx="1152982" cy="22254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312474" y="4894035"/>
            <a:ext cx="1152982" cy="22254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311126" y="5256827"/>
            <a:ext cx="1152982" cy="22254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03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그룹별 평균 구하기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결측치를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그대로 그룹별 평균 구하기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그룹을 외부 배열 사용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276" y="2243548"/>
            <a:ext cx="4888098" cy="407469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511967" y="4169393"/>
            <a:ext cx="2175535" cy="729866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673992" y="5219550"/>
            <a:ext cx="3341797" cy="257223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44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7007255" y="6532900"/>
            <a:ext cx="2133600" cy="240183"/>
          </a:xfrm>
        </p:spPr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그룹별로 </a:t>
            </a:r>
            <a:r>
              <a:rPr lang="en-US" altLang="ko-KR" dirty="0" err="1"/>
              <a:t>na</a:t>
            </a:r>
            <a:r>
              <a:rPr lang="en-US" altLang="ko-KR" dirty="0"/>
              <a:t> </a:t>
            </a:r>
            <a:r>
              <a:rPr lang="ko-KR" altLang="en-US" dirty="0"/>
              <a:t>채우기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3687783" cy="5151503"/>
          </a:xfrm>
        </p:spPr>
        <p:txBody>
          <a:bodyPr/>
          <a:lstStyle/>
          <a:p>
            <a:r>
              <a:rPr lang="ko-KR" altLang="en-US" dirty="0" smtClean="0"/>
              <a:t>그룹별 평균을 </a:t>
            </a:r>
            <a:r>
              <a:rPr lang="en-US" altLang="ko-KR" dirty="0" err="1" smtClean="0"/>
              <a:t>na</a:t>
            </a:r>
            <a:r>
              <a:rPr lang="ko-KR" altLang="en-US" dirty="0" smtClean="0"/>
              <a:t>로 채우기</a:t>
            </a:r>
            <a:endParaRPr lang="en-US" altLang="ko-KR" dirty="0" smtClean="0"/>
          </a:p>
          <a:p>
            <a:r>
              <a:rPr lang="ko-KR" altLang="en-US" dirty="0" smtClean="0"/>
              <a:t>그룹에 특정 값 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사전 형식으로</a:t>
            </a:r>
            <a:endParaRPr lang="en-US" altLang="ko-KR" dirty="0" smtClean="0"/>
          </a:p>
          <a:p>
            <a:pPr lvl="2"/>
            <a:r>
              <a:rPr lang="en-US" altLang="ko-KR" dirty="0" err="1"/>
              <a:t>fill_func</a:t>
            </a:r>
            <a:r>
              <a:rPr lang="en-US" altLang="ko-KR" dirty="0"/>
              <a:t> = lambda g: </a:t>
            </a:r>
            <a:r>
              <a:rPr lang="en-US" altLang="ko-KR" dirty="0" err="1"/>
              <a:t>g.fillna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fill_values</a:t>
            </a:r>
            <a:r>
              <a:rPr lang="en-US" altLang="ko-KR" dirty="0">
                <a:solidFill>
                  <a:srgbClr val="FF0000"/>
                </a:solidFill>
              </a:rPr>
              <a:t>[g.name]</a:t>
            </a:r>
            <a:r>
              <a:rPr lang="en-US" altLang="ko-KR" dirty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98" y="3396331"/>
            <a:ext cx="2634465" cy="1618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984" y="1520877"/>
            <a:ext cx="4994191" cy="471629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685336" y="3769711"/>
            <a:ext cx="539128" cy="186272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85335" y="4299315"/>
            <a:ext cx="539128" cy="1862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682005" y="4615489"/>
            <a:ext cx="539128" cy="1862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754191" y="2468696"/>
            <a:ext cx="858365" cy="168626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754190" y="2964239"/>
            <a:ext cx="858365" cy="21209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752586" y="3328398"/>
            <a:ext cx="858365" cy="21209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7" idx="3"/>
          </p:cNvCxnSpPr>
          <p:nvPr/>
        </p:nvCxnSpPr>
        <p:spPr>
          <a:xfrm flipV="1">
            <a:off x="3224464" y="2685448"/>
            <a:ext cx="2444817" cy="1177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3307768" y="3257663"/>
            <a:ext cx="2435193" cy="1227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771838" y="4979286"/>
            <a:ext cx="858365" cy="168626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771837" y="5474829"/>
            <a:ext cx="858365" cy="21209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770233" y="5829363"/>
            <a:ext cx="858365" cy="21209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7" idx="3"/>
          </p:cNvCxnSpPr>
          <p:nvPr/>
        </p:nvCxnSpPr>
        <p:spPr>
          <a:xfrm>
            <a:off x="3224464" y="3862847"/>
            <a:ext cx="2396692" cy="117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3307768" y="4615489"/>
            <a:ext cx="2435193" cy="111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61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결측치</a:t>
            </a:r>
            <a:r>
              <a:rPr lang="ko-KR" altLang="en-US" dirty="0" smtClean="0"/>
              <a:t> 처리에 따른 결과 비교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결측치</a:t>
            </a:r>
            <a:r>
              <a:rPr lang="ko-KR" altLang="en-US" dirty="0" smtClean="0"/>
              <a:t> 처리 후 비교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387" y="1887554"/>
            <a:ext cx="60388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3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43890" y="1636980"/>
            <a:ext cx="71160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10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장 데이터 집계와 그룹 연산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32078" y="3174394"/>
            <a:ext cx="553967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 집계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38486" y="4940068"/>
            <a:ext cx="9268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4000" b="1" dirty="0" smtClean="0">
                <a:ln/>
                <a:solidFill>
                  <a:schemeClr val="accent3"/>
                </a:solidFill>
              </a:rPr>
              <a:t>.5h</a:t>
            </a:r>
            <a:endParaRPr lang="en-US" altLang="ko-KR" sz="40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06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트럼프 카드 예시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카드 </a:t>
            </a:r>
            <a:r>
              <a:rPr lang="ko-KR" altLang="en-US" dirty="0" err="1" smtClean="0"/>
              <a:t>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총 </a:t>
            </a:r>
            <a:r>
              <a:rPr lang="en-US" altLang="ko-KR" dirty="0" smtClean="0"/>
              <a:t>13*4 = 52</a:t>
            </a:r>
            <a:r>
              <a:rPr lang="ko-KR" altLang="en-US" dirty="0" smtClean="0"/>
              <a:t>개</a:t>
            </a:r>
            <a:endParaRPr lang="en-US" altLang="ko-KR" dirty="0"/>
          </a:p>
          <a:p>
            <a:pPr lvl="1"/>
            <a:r>
              <a:rPr lang="ko-KR" altLang="en-US" dirty="0" smtClean="0"/>
              <a:t>모양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4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860" y="385010"/>
            <a:ext cx="4884582" cy="6388073"/>
          </a:xfrm>
          <a:prstGeom prst="rect">
            <a:avLst/>
          </a:prstGeom>
        </p:spPr>
      </p:pic>
      <p:pic>
        <p:nvPicPr>
          <p:cNvPr id="2050" name="Picture 2" descr="TrumpCard LL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26" y="358168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47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카드 뽑기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189074" cy="5151503"/>
          </a:xfrm>
        </p:spPr>
        <p:txBody>
          <a:bodyPr/>
          <a:lstStyle/>
          <a:p>
            <a:r>
              <a:rPr lang="ko-KR" altLang="en-US" dirty="0" smtClean="0"/>
              <a:t>카드 </a:t>
            </a:r>
            <a:r>
              <a:rPr lang="en-US" altLang="ko-KR" dirty="0"/>
              <a:t>5</a:t>
            </a:r>
            <a:r>
              <a:rPr lang="ko-KR" altLang="en-US" dirty="0"/>
              <a:t>장 </a:t>
            </a:r>
            <a:r>
              <a:rPr lang="ko-KR" altLang="en-US" dirty="0" err="1"/>
              <a:t>랜덤하게</a:t>
            </a:r>
            <a:r>
              <a:rPr lang="ko-KR" altLang="en-US" dirty="0"/>
              <a:t> </a:t>
            </a:r>
            <a:r>
              <a:rPr lang="ko-KR" altLang="en-US" dirty="0" smtClean="0"/>
              <a:t>뽑기</a:t>
            </a:r>
            <a:endParaRPr lang="en-US" altLang="ko-KR" dirty="0" smtClean="0"/>
          </a:p>
          <a:p>
            <a:r>
              <a:rPr lang="ko-KR" altLang="en-US" dirty="0" smtClean="0"/>
              <a:t>각 셋 </a:t>
            </a:r>
            <a:r>
              <a:rPr lang="ko-KR" altLang="en-US" dirty="0" err="1" smtClean="0"/>
              <a:t>그림별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장 뽑기</a:t>
            </a:r>
            <a:endParaRPr lang="en-US" altLang="ko-KR" dirty="0" smtClean="0"/>
          </a:p>
          <a:p>
            <a:pPr lvl="1"/>
            <a:r>
              <a:rPr lang="en-US" altLang="ko-KR" dirty="0" err="1"/>
              <a:t>deck.groupby</a:t>
            </a:r>
            <a:r>
              <a:rPr lang="en-US" altLang="ko-KR" dirty="0"/>
              <a:t>(</a:t>
            </a:r>
            <a:r>
              <a:rPr lang="en-US" altLang="ko-KR" dirty="0" err="1"/>
              <a:t>get_suit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인덱스의 마지막 문자인 카드의 종류</a:t>
            </a:r>
            <a:r>
              <a:rPr lang="en-US" altLang="ko-KR" dirty="0" smtClean="0"/>
              <a:t>(C, D, H, S)</a:t>
            </a:r>
            <a:r>
              <a:rPr lang="ko-KR" altLang="en-US" dirty="0" smtClean="0"/>
              <a:t>에 따라 </a:t>
            </a:r>
            <a:r>
              <a:rPr lang="ko-KR" altLang="en-US" dirty="0" err="1" smtClean="0"/>
              <a:t>그룹핑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그림 첫 글자 보이기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안보이기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group_keys</a:t>
            </a:r>
            <a:r>
              <a:rPr lang="en-US" altLang="ko-KR" dirty="0" smtClean="0"/>
              <a:t>=False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020" y="710757"/>
            <a:ext cx="5429250" cy="60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5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가중</a:t>
            </a:r>
            <a:r>
              <a:rPr lang="en-US" altLang="ko-KR" dirty="0" smtClean="0"/>
              <a:t> </a:t>
            </a:r>
            <a:r>
              <a:rPr lang="ko-KR" altLang="en-US" dirty="0" smtClean="0"/>
              <a:t>평균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numpy.average</a:t>
            </a:r>
            <a:r>
              <a:rPr lang="en-US" altLang="ko-KR" dirty="0"/>
              <a:t>(a, axis=None, weights=None, returned=False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26" name="Picture 2" descr="http://cdn.bizwatch.co.kr/news/photo/2019/09/08/cfcdf419ae3d83b33fb570da2881f0c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" y="1853117"/>
            <a:ext cx="4667885" cy="201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739" y="1721105"/>
            <a:ext cx="3708400" cy="2275458"/>
          </a:xfrm>
          <a:prstGeom prst="rect">
            <a:avLst/>
          </a:prstGeom>
        </p:spPr>
      </p:pic>
      <p:pic>
        <p:nvPicPr>
          <p:cNvPr id="1028" name="Picture 4" descr="Weighted mean formul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37" y="4084255"/>
            <a:ext cx="3412516" cy="218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349374" y="1228656"/>
            <a:ext cx="1857116" cy="320871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53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그룹별 가중 평균 구하기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2411834" cy="5151503"/>
          </a:xfrm>
        </p:spPr>
        <p:txBody>
          <a:bodyPr/>
          <a:lstStyle/>
          <a:p>
            <a:r>
              <a:rPr lang="ko-KR" altLang="en-US" dirty="0" smtClean="0"/>
              <a:t>열 </a:t>
            </a:r>
            <a:r>
              <a:rPr lang="en-US" altLang="ko-KR" dirty="0" err="1" smtClean="0"/>
              <a:t>caterory</a:t>
            </a:r>
            <a:r>
              <a:rPr lang="en-US" altLang="ko-KR" dirty="0" smtClean="0"/>
              <a:t> </a:t>
            </a:r>
            <a:r>
              <a:rPr lang="ko-KR" altLang="en-US" dirty="0" smtClean="0"/>
              <a:t>별 가중 평균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910" y="1125379"/>
            <a:ext cx="5721393" cy="515150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29851" y="5100089"/>
            <a:ext cx="4092359" cy="165803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384272" y="2372571"/>
            <a:ext cx="1366824" cy="2295681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90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미국 주식 종가 데이터 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709659" cy="5151503"/>
          </a:xfrm>
        </p:spPr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read_csv</a:t>
            </a:r>
            <a:r>
              <a:rPr lang="en-US" altLang="ko-KR" dirty="0" smtClean="0"/>
              <a:t>(…) </a:t>
            </a:r>
          </a:p>
          <a:p>
            <a:pPr lvl="1"/>
            <a:r>
              <a:rPr lang="ko-KR" altLang="en-US" dirty="0" smtClean="0"/>
              <a:t>옵션 </a:t>
            </a:r>
            <a:r>
              <a:rPr lang="en-US" altLang="ko-KR" dirty="0" err="1" smtClean="0"/>
              <a:t>parse_dates</a:t>
            </a:r>
            <a:r>
              <a:rPr lang="en-US" altLang="ko-KR" dirty="0" smtClean="0"/>
              <a:t>=True</a:t>
            </a:r>
          </a:p>
          <a:p>
            <a:pPr lvl="2"/>
            <a:r>
              <a:rPr lang="ko-KR" altLang="en-US" dirty="0" smtClean="0"/>
              <a:t>날짜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정보를 해석하여 </a:t>
            </a:r>
            <a:r>
              <a:rPr lang="en-US" altLang="ko-KR" dirty="0" err="1" smtClean="0"/>
              <a:t>DataTime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유형으로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옵션 </a:t>
            </a:r>
            <a:r>
              <a:rPr lang="en-US" altLang="ko-KR" dirty="0" err="1" smtClean="0"/>
              <a:t>index_col</a:t>
            </a:r>
            <a:r>
              <a:rPr lang="en-US" altLang="ko-KR" dirty="0" smtClean="0"/>
              <a:t> = 0</a:t>
            </a:r>
          </a:p>
          <a:p>
            <a:pPr lvl="2"/>
            <a:r>
              <a:rPr lang="ko-KR" altLang="en-US" dirty="0" smtClean="0"/>
              <a:t>첫번쨰 열을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명령어 결과 한글 깨짐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!</a:t>
            </a:r>
            <a:r>
              <a:rPr lang="en-US" altLang="ko-KR" dirty="0" err="1" smtClean="0"/>
              <a:t>chcp</a:t>
            </a:r>
            <a:r>
              <a:rPr lang="ko-KR" altLang="en-US" dirty="0" smtClean="0"/>
              <a:t> 로 확인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34" y="1011080"/>
            <a:ext cx="4760791" cy="526502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496914" y="1056327"/>
            <a:ext cx="1106760" cy="275266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22812" y="3002298"/>
            <a:ext cx="3274526" cy="364357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522812" y="5037360"/>
            <a:ext cx="888773" cy="232909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05" y="3674730"/>
            <a:ext cx="2584577" cy="2606705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5411585" y="1331594"/>
            <a:ext cx="2645375" cy="1883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5486400" y="1376840"/>
            <a:ext cx="2627428" cy="3660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77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미국 주식 종가 데이터프레임 </a:t>
            </a:r>
            <a:r>
              <a:rPr lang="en-US" altLang="ko-KR" dirty="0" err="1" smtClean="0"/>
              <a:t>close_px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애플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엑슨모빌</a:t>
            </a:r>
            <a:r>
              <a:rPr lang="en-US" altLang="ko-KR" dirty="0" smtClean="0"/>
              <a:t>, S&amp;P 500 </a:t>
            </a:r>
            <a:r>
              <a:rPr lang="ko-KR" altLang="en-US" dirty="0" smtClean="0"/>
              <a:t>지수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731" y="2312238"/>
            <a:ext cx="3384060" cy="174881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313970" y="3072539"/>
            <a:ext cx="733161" cy="988509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047131" y="2797273"/>
            <a:ext cx="1870721" cy="275266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85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SPX</a:t>
            </a:r>
            <a:r>
              <a:rPr lang="ko-KR" altLang="en-US" dirty="0" smtClean="0"/>
              <a:t>와 주식과의 연관관계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137764" cy="5151503"/>
          </a:xfrm>
        </p:spPr>
        <p:txBody>
          <a:bodyPr/>
          <a:lstStyle/>
          <a:p>
            <a:r>
              <a:rPr lang="ko-KR" altLang="en-US" dirty="0" smtClean="0"/>
              <a:t>일일 수익률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일일 변화율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상관관계 분석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SPX</a:t>
            </a:r>
            <a:r>
              <a:rPr lang="ko-KR" altLang="en-US" dirty="0"/>
              <a:t>와 다른 </a:t>
            </a:r>
            <a:r>
              <a:rPr lang="en-US" altLang="ko-KR" dirty="0"/>
              <a:t>3 </a:t>
            </a:r>
            <a:r>
              <a:rPr lang="ko-KR" altLang="en-US" dirty="0"/>
              <a:t>회사의 </a:t>
            </a:r>
            <a:r>
              <a:rPr lang="ko-KR" altLang="en-US" dirty="0" smtClean="0"/>
              <a:t>연관관계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애플과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마소의 상관관계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776" y="365463"/>
            <a:ext cx="4422198" cy="616743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306691" y="2152420"/>
            <a:ext cx="396277" cy="2283221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01303" y="1594530"/>
            <a:ext cx="588782" cy="146038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5759116" y="649705"/>
            <a:ext cx="818147" cy="94482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872942" y="4844716"/>
            <a:ext cx="640153" cy="1468663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6" idx="0"/>
          </p:cNvCxnSpPr>
          <p:nvPr/>
        </p:nvCxnSpPr>
        <p:spPr>
          <a:xfrm flipH="1">
            <a:off x="5504830" y="1594530"/>
            <a:ext cx="1697305" cy="55789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선형회귀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딥러닝에서</a:t>
            </a:r>
            <a:r>
              <a:rPr lang="ko-KR" altLang="en-US" dirty="0" smtClean="0"/>
              <a:t> 학습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286000" y="29673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2"/>
              </a:rPr>
              <a:t>https://datascienceschool.net/view-notebook/58269d7f52bd49879965cdc4721da42d/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26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계량경제</a:t>
            </a:r>
            <a:r>
              <a:rPr lang="ko-KR" altLang="en-US" dirty="0"/>
              <a:t> 라이브러리 </a:t>
            </a:r>
            <a:r>
              <a:rPr lang="en-US" altLang="ko-KR" dirty="0" err="1"/>
              <a:t>statsmodels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statsmodels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패키지의 </a:t>
            </a:r>
            <a:r>
              <a:rPr lang="en-US" altLang="ko-KR" dirty="0" smtClean="0"/>
              <a:t>OLS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선형 회귀분석</a:t>
            </a:r>
            <a:endParaRPr lang="en-US" altLang="ko-KR" dirty="0"/>
          </a:p>
          <a:p>
            <a:pPr lvl="2"/>
            <a:r>
              <a:rPr lang="en-US" altLang="ko-KR" dirty="0"/>
              <a:t>model = OLS(y, X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/>
              <a:t>fit </a:t>
            </a:r>
            <a:r>
              <a:rPr lang="ko-KR" altLang="en-US" dirty="0"/>
              <a:t>메서드로 모형 </a:t>
            </a:r>
            <a:r>
              <a:rPr lang="ko-KR" altLang="en-US" dirty="0" smtClean="0"/>
              <a:t>추정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result </a:t>
            </a:r>
            <a:r>
              <a:rPr lang="en-US" altLang="ko-KR" dirty="0"/>
              <a:t>= </a:t>
            </a:r>
            <a:r>
              <a:rPr lang="en-US" altLang="ko-KR" dirty="0" err="1"/>
              <a:t>model.fit</a:t>
            </a:r>
            <a:r>
              <a:rPr lang="en-US" altLang="ko-KR" dirty="0"/>
              <a:t>()</a:t>
            </a:r>
            <a:endParaRPr lang="ko-KR" altLang="en-US" dirty="0"/>
          </a:p>
          <a:p>
            <a:pPr lvl="3"/>
            <a:r>
              <a:rPr lang="ko-KR" altLang="en-US" dirty="0" smtClean="0"/>
              <a:t>별도의 </a:t>
            </a:r>
            <a:r>
              <a:rPr lang="en-US" altLang="ko-KR" dirty="0" err="1"/>
              <a:t>RegressionResults</a:t>
            </a:r>
            <a:r>
              <a:rPr lang="en-US" altLang="ko-KR" dirty="0"/>
              <a:t> </a:t>
            </a:r>
            <a:r>
              <a:rPr lang="ko-KR" altLang="en-US" dirty="0"/>
              <a:t>클래스 객체로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fit()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결과인 </a:t>
            </a:r>
            <a:r>
              <a:rPr lang="en-US" altLang="ko-KR" dirty="0" err="1" smtClean="0"/>
              <a:t>RegressionResults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클래스의 속성</a:t>
            </a:r>
            <a:endParaRPr lang="en-US" altLang="ko-KR" dirty="0"/>
          </a:p>
          <a:p>
            <a:pPr lvl="2"/>
            <a:r>
              <a:rPr lang="en-US" altLang="ko-KR" dirty="0" err="1" smtClean="0"/>
              <a:t>Params</a:t>
            </a:r>
            <a:r>
              <a:rPr lang="en-US" altLang="ko-KR" dirty="0"/>
              <a:t>: </a:t>
            </a:r>
            <a:r>
              <a:rPr lang="ko-KR" altLang="en-US" dirty="0"/>
              <a:t>가중치 </a:t>
            </a:r>
            <a:r>
              <a:rPr lang="ko-KR" altLang="en-US" dirty="0" smtClean="0"/>
              <a:t>벡터</a:t>
            </a:r>
            <a:endParaRPr lang="en-US" altLang="ko-KR" dirty="0" smtClean="0"/>
          </a:p>
          <a:p>
            <a:pPr lvl="2"/>
            <a:r>
              <a:rPr lang="en-US" altLang="ko-KR" dirty="0" err="1"/>
              <a:t>resid</a:t>
            </a:r>
            <a:r>
              <a:rPr lang="en-US" altLang="ko-KR" dirty="0"/>
              <a:t>: </a:t>
            </a:r>
            <a:r>
              <a:rPr lang="ko-KR" altLang="en-US" dirty="0" err="1"/>
              <a:t>잔차</a:t>
            </a:r>
            <a:r>
              <a:rPr lang="ko-KR" altLang="en-US" dirty="0"/>
              <a:t> 벡터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504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43890" y="1323712"/>
            <a:ext cx="71160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10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장 데이터 집계와 그룹 연산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32078" y="2676568"/>
            <a:ext cx="553967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피벗테이블과</a:t>
            </a:r>
            <a:endParaRPr lang="en-US" altLang="ko-KR" sz="5400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54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교차일람표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05812" y="4940068"/>
            <a:ext cx="79220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4000" b="1" dirty="0" smtClean="0">
                <a:ln/>
                <a:solidFill>
                  <a:schemeClr val="accent3"/>
                </a:solidFill>
              </a:rPr>
              <a:t>2h</a:t>
            </a:r>
            <a:endParaRPr lang="en-US" altLang="ko-KR" sz="40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5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집계                                      </a:t>
            </a:r>
            <a:r>
              <a:rPr lang="en-US" altLang="ko-KR" smtClean="0"/>
              <a:t>p 396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배열에서 스칼라 값을 만들어 내는 모든 데이터 변환 작업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5" y="1550423"/>
            <a:ext cx="7514051" cy="5300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831" y="3218227"/>
            <a:ext cx="5382164" cy="19650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2308355" y="3301654"/>
            <a:ext cx="836543" cy="143806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95821" y="4066675"/>
            <a:ext cx="1828642" cy="32084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212562" y="1899721"/>
            <a:ext cx="432668" cy="1111267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22811" y="3769174"/>
            <a:ext cx="2048109" cy="1114714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091639" y="4387517"/>
            <a:ext cx="683930" cy="113630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468995" y="4042814"/>
            <a:ext cx="571092" cy="289701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099649" y="4039477"/>
            <a:ext cx="571092" cy="289701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753321" y="4039477"/>
            <a:ext cx="571092" cy="289701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88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피벗 테이블 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요약화</a:t>
            </a:r>
            <a:r>
              <a:rPr lang="ko-KR" altLang="en-US" dirty="0" smtClean="0"/>
              <a:t> 도구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 이상의 </a:t>
            </a:r>
            <a:r>
              <a:rPr lang="ko-KR" altLang="en-US" dirty="0" smtClean="0"/>
              <a:t>키로 </a:t>
            </a:r>
            <a:r>
              <a:rPr lang="ko-KR" altLang="en-US" dirty="0" smtClean="0"/>
              <a:t>수집해서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키를 </a:t>
            </a:r>
            <a:r>
              <a:rPr lang="ko-KR" altLang="en-US" dirty="0" smtClean="0"/>
              <a:t>행</a:t>
            </a:r>
            <a:r>
              <a:rPr lang="en-US" altLang="ko-KR" dirty="0" smtClean="0"/>
              <a:t>(</a:t>
            </a:r>
            <a:r>
              <a:rPr lang="en-US" altLang="ko-KR" dirty="0"/>
              <a:t>index</a:t>
            </a:r>
            <a:r>
              <a:rPr lang="ko-KR" altLang="en-US" dirty="0"/>
              <a:t>로 지정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</a:t>
            </a:r>
            <a:r>
              <a:rPr lang="ko-KR" altLang="en-US" dirty="0" smtClean="0"/>
              <a:t>열에 나눠 데이터를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기본 값은 평균 값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Groupby</a:t>
            </a:r>
            <a:r>
              <a:rPr lang="en-US" altLang="ko-KR" dirty="0" smtClean="0"/>
              <a:t>()</a:t>
            </a:r>
            <a:r>
              <a:rPr lang="ko-KR" altLang="en-US" dirty="0" smtClean="0"/>
              <a:t>에 의한 계층적 색인을 활용한 재형성 기능</a:t>
            </a:r>
            <a:endParaRPr lang="en-US" altLang="ko-KR" dirty="0" smtClean="0"/>
          </a:p>
          <a:p>
            <a:r>
              <a:rPr lang="ko-KR" altLang="en-US" dirty="0" err="1" smtClean="0"/>
              <a:t>판다스</a:t>
            </a:r>
            <a:r>
              <a:rPr lang="ko-KR" altLang="en-US" dirty="0" smtClean="0"/>
              <a:t> 모듈의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최상위 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데이터프레임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pandas.pivot_table</a:t>
            </a:r>
            <a:r>
              <a:rPr lang="en-US" altLang="ko-KR" dirty="0" smtClean="0"/>
              <a:t>()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009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팁 데이터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2949044" cy="5151503"/>
          </a:xfrm>
        </p:spPr>
        <p:txBody>
          <a:bodyPr/>
          <a:lstStyle/>
          <a:p>
            <a:r>
              <a:rPr lang="ko-KR" altLang="en-US" dirty="0" smtClean="0"/>
              <a:t>요일과 흡연자 기준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평균 구하기</a:t>
            </a:r>
            <a:endParaRPr lang="en-US" altLang="ko-KR" dirty="0" smtClean="0"/>
          </a:p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pivot_table</a:t>
            </a:r>
            <a:endParaRPr lang="en-US" altLang="ko-KR" dirty="0" smtClean="0"/>
          </a:p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504" y="467227"/>
            <a:ext cx="4251960" cy="6036389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4522812" y="3769712"/>
            <a:ext cx="995350" cy="49479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140394" y="1218022"/>
            <a:ext cx="856722" cy="2198945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76248" y="967120"/>
            <a:ext cx="611141" cy="2401722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97116" y="3957833"/>
            <a:ext cx="642060" cy="2545783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154314" y="4264503"/>
            <a:ext cx="818526" cy="2239113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95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Pivot_table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인덱스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열명 지정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258714" cy="5151503"/>
          </a:xfrm>
        </p:spPr>
        <p:txBody>
          <a:bodyPr/>
          <a:lstStyle/>
          <a:p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시간</a:t>
            </a:r>
            <a:r>
              <a:rPr lang="en-US" altLang="ko-KR" dirty="0" smtClean="0"/>
              <a:t>(time)</a:t>
            </a:r>
            <a:r>
              <a:rPr lang="ko-KR" altLang="en-US" dirty="0" smtClean="0"/>
              <a:t>과 요일</a:t>
            </a:r>
            <a:r>
              <a:rPr lang="en-US" altLang="ko-KR" dirty="0" smtClean="0"/>
              <a:t>(day)</a:t>
            </a:r>
            <a:r>
              <a:rPr lang="ko-KR" altLang="en-US" dirty="0" smtClean="0"/>
              <a:t>별로 그룹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</a:t>
            </a:r>
            <a:r>
              <a:rPr lang="en-US" altLang="ko-KR" dirty="0" smtClean="0"/>
              <a:t>(size)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팁 비율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tip_pct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흡연</a:t>
            </a:r>
            <a:r>
              <a:rPr lang="en-US" altLang="ko-KR" dirty="0" smtClean="0"/>
              <a:t>(smoker)</a:t>
            </a:r>
            <a:r>
              <a:rPr lang="ko-KR" altLang="en-US" dirty="0" smtClean="0"/>
              <a:t> 구분</a:t>
            </a:r>
            <a:r>
              <a:rPr lang="en-US" altLang="ko-KR" dirty="0" smtClean="0"/>
              <a:t>(No, Yes)</a:t>
            </a:r>
            <a:r>
              <a:rPr lang="ko-KR" altLang="en-US" dirty="0" smtClean="0"/>
              <a:t>에 따라 평균 구하기</a:t>
            </a:r>
            <a:endParaRPr lang="en-US" altLang="ko-KR" dirty="0" smtClean="0"/>
          </a:p>
          <a:p>
            <a:r>
              <a:rPr lang="ko-KR" altLang="en-US" dirty="0" smtClean="0"/>
              <a:t>다양한 옵션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옵션 </a:t>
            </a:r>
            <a:r>
              <a:rPr lang="en-US" altLang="ko-KR" dirty="0" smtClean="0"/>
              <a:t>index</a:t>
            </a:r>
          </a:p>
          <a:p>
            <a:pPr lvl="1"/>
            <a:r>
              <a:rPr lang="ko-KR" altLang="en-US" dirty="0" smtClean="0"/>
              <a:t>옵션 </a:t>
            </a:r>
            <a:r>
              <a:rPr lang="en-US" altLang="ko-KR" dirty="0" smtClean="0"/>
              <a:t>columns </a:t>
            </a:r>
          </a:p>
          <a:p>
            <a:pPr lvl="1"/>
            <a:r>
              <a:rPr lang="ko-KR" altLang="en-US" dirty="0" smtClean="0"/>
              <a:t>옵션 </a:t>
            </a:r>
            <a:r>
              <a:rPr lang="en-US" altLang="ko-KR" dirty="0" smtClean="0"/>
              <a:t>margins=True</a:t>
            </a:r>
          </a:p>
          <a:p>
            <a:pPr lvl="2"/>
            <a:r>
              <a:rPr lang="ko-KR" altLang="en-US" dirty="0" smtClean="0"/>
              <a:t>행과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열에 </a:t>
            </a:r>
            <a:r>
              <a:rPr lang="en-US" altLang="ko-KR" dirty="0" smtClean="0"/>
              <a:t>all</a:t>
            </a:r>
            <a:r>
              <a:rPr lang="ko-KR" altLang="en-US" dirty="0" smtClean="0"/>
              <a:t>이 추가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적절한 부분합 </a:t>
            </a:r>
            <a:r>
              <a:rPr lang="ko-KR" altLang="en-US" dirty="0"/>
              <a:t>포함되도록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742" y="1032229"/>
            <a:ext cx="4981239" cy="5717993"/>
          </a:xfrm>
          <a:prstGeom prst="rect">
            <a:avLst/>
          </a:prstGeom>
        </p:spPr>
      </p:pic>
      <p:sp>
        <p:nvSpPr>
          <p:cNvPr id="6" name="사각형 설명선 5"/>
          <p:cNvSpPr/>
          <p:nvPr/>
        </p:nvSpPr>
        <p:spPr>
          <a:xfrm>
            <a:off x="2499168" y="5180740"/>
            <a:ext cx="1295143" cy="530176"/>
          </a:xfrm>
          <a:prstGeom prst="wedgeRectCallout">
            <a:avLst>
              <a:gd name="adj1" fmla="val 250816"/>
              <a:gd name="adj2" fmla="val -25748"/>
            </a:avLst>
          </a:prstGeom>
          <a:noFill/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흡연과 관계없는 평균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85037" y="5107763"/>
            <a:ext cx="496614" cy="189451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91961" y="6493563"/>
            <a:ext cx="496614" cy="189451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 설명선 8"/>
          <p:cNvSpPr/>
          <p:nvPr/>
        </p:nvSpPr>
        <p:spPr>
          <a:xfrm>
            <a:off x="780396" y="5786750"/>
            <a:ext cx="2366343" cy="530176"/>
          </a:xfrm>
          <a:prstGeom prst="wedgeRectCallout">
            <a:avLst>
              <a:gd name="adj1" fmla="val 139186"/>
              <a:gd name="adj2" fmla="val 88738"/>
            </a:avLst>
          </a:prstGeom>
          <a:noFill/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인덱스인 </a:t>
            </a:r>
            <a:r>
              <a:rPr lang="en-US" altLang="ko-KR" sz="1400" dirty="0" smtClean="0">
                <a:solidFill>
                  <a:srgbClr val="FF0000"/>
                </a:solidFill>
              </a:rPr>
              <a:t>time, day</a:t>
            </a:r>
            <a:r>
              <a:rPr lang="ko-KR" altLang="en-US" sz="1400" dirty="0" smtClean="0">
                <a:solidFill>
                  <a:srgbClr val="FF0000"/>
                </a:solidFill>
              </a:rPr>
              <a:t>를 묶은 비 흡연자의 평균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7683" y="6493563"/>
            <a:ext cx="2719348" cy="18945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385037" y="5356567"/>
            <a:ext cx="496614" cy="109311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040415" y="5107763"/>
            <a:ext cx="496614" cy="134191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85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평균이 아닌 다른 집계 함수를 지정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옵션 </a:t>
            </a:r>
            <a:r>
              <a:rPr lang="en-US" altLang="ko-KR" dirty="0" err="1" smtClean="0"/>
              <a:t>aggfunc</a:t>
            </a:r>
            <a:r>
              <a:rPr lang="en-US" altLang="ko-KR" dirty="0" smtClean="0"/>
              <a:t>=</a:t>
            </a:r>
          </a:p>
          <a:p>
            <a:pPr lvl="1"/>
            <a:r>
              <a:rPr lang="en-US" altLang="ko-KR" dirty="0" err="1" smtClean="0"/>
              <a:t>aggfunc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len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총 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빈도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156" y="1088092"/>
            <a:ext cx="4960287" cy="556489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30803" y="1349833"/>
            <a:ext cx="863661" cy="13814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902800" y="2999260"/>
            <a:ext cx="319976" cy="1809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596570" y="6455735"/>
            <a:ext cx="1452860" cy="15380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00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비어 있는 값 수정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옵션 </a:t>
            </a:r>
            <a:r>
              <a:rPr lang="en-US" altLang="ko-KR" dirty="0" err="1" smtClean="0"/>
              <a:t>fill_value</a:t>
            </a:r>
            <a:r>
              <a:rPr lang="en-US" altLang="ko-KR" dirty="0" smtClean="0"/>
              <a:t>=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84" y="1541712"/>
            <a:ext cx="4835462" cy="39841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50" y="2580415"/>
            <a:ext cx="4256421" cy="350906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810072" y="1782095"/>
            <a:ext cx="919474" cy="17970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7891174" y="1997704"/>
            <a:ext cx="378636" cy="69694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39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피벗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테이블 옵션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DataFrame.pivot_table</a:t>
            </a:r>
            <a:r>
              <a:rPr lang="en-US" altLang="ko-KR" dirty="0"/>
              <a:t>(self, values=None, index=None, columns=None, </a:t>
            </a:r>
            <a:r>
              <a:rPr lang="en-US" altLang="ko-KR" dirty="0" err="1"/>
              <a:t>aggfunc</a:t>
            </a:r>
            <a:r>
              <a:rPr lang="en-US" altLang="ko-KR" dirty="0"/>
              <a:t>='mean', </a:t>
            </a:r>
            <a:r>
              <a:rPr lang="en-US" altLang="ko-KR" dirty="0" err="1"/>
              <a:t>fill_value</a:t>
            </a:r>
            <a:r>
              <a:rPr lang="en-US" altLang="ko-KR" dirty="0"/>
              <a:t>=None, margins=False, </a:t>
            </a:r>
            <a:r>
              <a:rPr lang="en-US" altLang="ko-KR" dirty="0" err="1"/>
              <a:t>dropna</a:t>
            </a:r>
            <a:r>
              <a:rPr lang="en-US" altLang="ko-KR" dirty="0"/>
              <a:t>=True, </a:t>
            </a:r>
            <a:r>
              <a:rPr lang="en-US" altLang="ko-KR" dirty="0" err="1"/>
              <a:t>margins_name</a:t>
            </a:r>
            <a:r>
              <a:rPr lang="en-US" altLang="ko-KR" dirty="0"/>
              <a:t>='All', observed=False)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277" y="2626764"/>
            <a:ext cx="70294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0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Pivot_table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Pandas pivot_table cheat she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628" y="0"/>
            <a:ext cx="52015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4886" y="659639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hlinkClick r:id="rId3"/>
              </a:rPr>
              <a:t>https://pbpython.com/pandas-pivot-table-explained.html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52104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Pivot_table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pandas pd.pivot_table helps you reshape dataframes from long to wide in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0" y="1075047"/>
            <a:ext cx="8976396" cy="523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9731" y="6512573"/>
            <a:ext cx="85229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hlinkClick r:id="rId3"/>
              </a:rPr>
              <a:t>https://towardsdatascience.com/reshape-pandas-dataframe-with-pivot-table-in-python-tutorial-and-visualization-2248c2012a31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4153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</a:t>
            </a:r>
            <a:r>
              <a:rPr lang="ko-KR" altLang="en-US" dirty="0" smtClean="0"/>
              <a:t>일람표 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3202931" cy="515150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pandas.crosstab</a:t>
            </a:r>
            <a:r>
              <a:rPr lang="en-US" altLang="ko-KR" dirty="0"/>
              <a:t>(index, columns, values=None, </a:t>
            </a:r>
            <a:r>
              <a:rPr lang="en-US" altLang="ko-KR" dirty="0" err="1"/>
              <a:t>rownames</a:t>
            </a:r>
            <a:r>
              <a:rPr lang="en-US" altLang="ko-KR" dirty="0"/>
              <a:t>=None, </a:t>
            </a:r>
            <a:r>
              <a:rPr lang="en-US" altLang="ko-KR" dirty="0" err="1"/>
              <a:t>colnames</a:t>
            </a:r>
            <a:r>
              <a:rPr lang="en-US" altLang="ko-KR" dirty="0"/>
              <a:t>=None, </a:t>
            </a:r>
            <a:r>
              <a:rPr lang="en-US" altLang="ko-KR" dirty="0" err="1"/>
              <a:t>aggfunc</a:t>
            </a:r>
            <a:r>
              <a:rPr lang="en-US" altLang="ko-KR" dirty="0"/>
              <a:t>=None, margins=False, </a:t>
            </a:r>
            <a:r>
              <a:rPr lang="en-US" altLang="ko-KR" dirty="0" err="1"/>
              <a:t>margins_name</a:t>
            </a:r>
            <a:r>
              <a:rPr lang="en-US" altLang="ko-KR" dirty="0"/>
              <a:t>: </a:t>
            </a:r>
            <a:r>
              <a:rPr lang="en-US" altLang="ko-KR" dirty="0" err="1"/>
              <a:t>str</a:t>
            </a:r>
            <a:r>
              <a:rPr lang="en-US" altLang="ko-KR" dirty="0"/>
              <a:t> = 'All',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dropna</a:t>
            </a:r>
            <a:r>
              <a:rPr lang="en-US" altLang="ko-KR" dirty="0"/>
              <a:t>: bool = True, normalize=False)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그룹의 </a:t>
            </a:r>
            <a:r>
              <a:rPr lang="ko-KR" altLang="en-US" dirty="0"/>
              <a:t>빈도를 계산하기 위한 피벗테이블의 한 </a:t>
            </a:r>
            <a:r>
              <a:rPr lang="ko-KR" altLang="en-US" dirty="0" smtClean="0"/>
              <a:t>유형</a:t>
            </a:r>
            <a:endParaRPr lang="en-US" altLang="ko-KR" dirty="0"/>
          </a:p>
          <a:p>
            <a:pPr lvl="2"/>
            <a:r>
              <a:rPr lang="en-US" altLang="ko-KR" dirty="0" smtClean="0"/>
              <a:t>crosstab</a:t>
            </a:r>
            <a:r>
              <a:rPr lang="ko-KR" altLang="en-US" dirty="0"/>
              <a:t>의 처음 두 인자는 배열이나 시리즈 혹은 배열의 </a:t>
            </a:r>
            <a:r>
              <a:rPr lang="ko-KR" altLang="en-US" dirty="0" smtClean="0"/>
              <a:t>리스트</a:t>
            </a:r>
            <a:endParaRPr lang="en-US" altLang="ko-KR" dirty="0" smtClean="0"/>
          </a:p>
          <a:p>
            <a:pPr lvl="1"/>
            <a:r>
              <a:rPr lang="ko-KR" altLang="en-US" dirty="0"/>
              <a:t>행</a:t>
            </a:r>
            <a:r>
              <a:rPr lang="en-US" altLang="ko-KR" dirty="0"/>
              <a:t>, </a:t>
            </a:r>
            <a:r>
              <a:rPr lang="ko-KR" altLang="en-US" dirty="0"/>
              <a:t>열 요인 기준 별로 빈도를 세어서 </a:t>
            </a:r>
            <a:r>
              <a:rPr lang="ko-KR" altLang="en-US" dirty="0" err="1"/>
              <a:t>도수분포표</a:t>
            </a:r>
            <a:r>
              <a:rPr lang="en-US" altLang="ko-KR" dirty="0"/>
              <a:t>(frequency table), </a:t>
            </a:r>
            <a:r>
              <a:rPr lang="ko-KR" altLang="en-US" dirty="0" err="1"/>
              <a:t>교차표</a:t>
            </a:r>
            <a:r>
              <a:rPr lang="en-US" altLang="ko-KR" dirty="0"/>
              <a:t>(contingency table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생성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1026" name="Picture 2" descr="https://t1.daumcdn.net/cfile/tistory/274D52335866360E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007" y="1801639"/>
            <a:ext cx="5385672" cy="402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76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교차 일람표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crosstab</a:t>
            </a:r>
          </a:p>
          <a:p>
            <a:pPr lvl="1"/>
            <a:r>
              <a:rPr lang="ko-KR" altLang="en-US" dirty="0" smtClean="0"/>
              <a:t>첫 인자</a:t>
            </a:r>
            <a:r>
              <a:rPr lang="en-US" altLang="ko-KR" dirty="0" smtClean="0"/>
              <a:t>: index</a:t>
            </a:r>
          </a:p>
          <a:p>
            <a:pPr lvl="1"/>
            <a:r>
              <a:rPr lang="ko-KR" altLang="en-US" dirty="0" smtClean="0"/>
              <a:t>두 번째 인자</a:t>
            </a:r>
            <a:r>
              <a:rPr lang="en-US" altLang="ko-KR" dirty="0" smtClean="0"/>
              <a:t>: columns</a:t>
            </a:r>
          </a:p>
          <a:p>
            <a:pPr lvl="1"/>
            <a:r>
              <a:rPr lang="ko-KR" altLang="en-US" dirty="0" smtClean="0"/>
              <a:t>그룹</a:t>
            </a:r>
            <a:r>
              <a:rPr lang="en-US" altLang="ko-KR" dirty="0" smtClean="0"/>
              <a:t> </a:t>
            </a:r>
            <a:r>
              <a:rPr lang="ko-KR" altLang="en-US" dirty="0" smtClean="0"/>
              <a:t>빈도수를 계산</a:t>
            </a:r>
            <a:endParaRPr lang="en-US" altLang="ko-KR" dirty="0" smtClean="0"/>
          </a:p>
          <a:p>
            <a:r>
              <a:rPr lang="ko-KR" altLang="en-US" dirty="0" smtClean="0"/>
              <a:t>국가 별 손잡이 수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17" y="347135"/>
            <a:ext cx="4930924" cy="63869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831044" y="3370815"/>
            <a:ext cx="980096" cy="237041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909416" y="3370815"/>
            <a:ext cx="914958" cy="2370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108954" y="4018871"/>
            <a:ext cx="722090" cy="852232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108953" y="3746705"/>
            <a:ext cx="2428579" cy="2370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435855" y="1812174"/>
            <a:ext cx="1615135" cy="2510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192087" y="2111433"/>
            <a:ext cx="1679299" cy="165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61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그룹을 나눈 후 한 컬럼에 하나의 함수 적용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agg</a:t>
            </a:r>
            <a:r>
              <a:rPr lang="en-US" altLang="ko-KR" dirty="0" smtClean="0"/>
              <a:t>(‘</a:t>
            </a:r>
            <a:r>
              <a:rPr lang="ko-KR" altLang="en-US" dirty="0" err="1" smtClean="0"/>
              <a:t>적용함수명</a:t>
            </a:r>
            <a:r>
              <a:rPr lang="en-US" altLang="ko-KR" dirty="0" smtClean="0"/>
              <a:t>’)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473" y="1071249"/>
            <a:ext cx="4637891" cy="570183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21654" y="2072699"/>
            <a:ext cx="3383588" cy="235917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72620" y="4119097"/>
            <a:ext cx="1283211" cy="25237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631014" y="5106090"/>
            <a:ext cx="809891" cy="142680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182769" y="4552281"/>
            <a:ext cx="707316" cy="22826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441845" y="5045241"/>
            <a:ext cx="1060598" cy="18703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5026404" y="4371475"/>
            <a:ext cx="1246216" cy="657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5733655" y="4918158"/>
            <a:ext cx="101909" cy="5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6075694" y="4777227"/>
            <a:ext cx="365211" cy="32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39151" y="5571074"/>
            <a:ext cx="22717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0000FF"/>
                </a:solidFill>
              </a:rPr>
              <a:t>grouped_pct.mean</a:t>
            </a:r>
            <a:r>
              <a:rPr lang="ko-KR" altLang="en-US" dirty="0" smtClean="0">
                <a:solidFill>
                  <a:srgbClr val="0000FF"/>
                </a:solidFill>
              </a:rPr>
              <a:t>()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r>
              <a:rPr lang="ko-KR" altLang="en-US" dirty="0" smtClean="0">
                <a:solidFill>
                  <a:srgbClr val="0000FF"/>
                </a:solidFill>
              </a:rPr>
              <a:t>와</a:t>
            </a:r>
            <a:r>
              <a:rPr lang="en-US" altLang="ko-KR" dirty="0" smtClean="0">
                <a:solidFill>
                  <a:srgbClr val="0000FF"/>
                </a:solidFill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동일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57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팁 데이터의 교차 일람표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576326" cy="5151503"/>
          </a:xfrm>
        </p:spPr>
        <p:txBody>
          <a:bodyPr/>
          <a:lstStyle/>
          <a:p>
            <a:r>
              <a:rPr lang="ko-KR" altLang="en-US" dirty="0" smtClean="0"/>
              <a:t>시간과 요일에 따른 흡연 여부의 빈도 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결과 동일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crosstab()</a:t>
            </a:r>
          </a:p>
          <a:p>
            <a:pPr lvl="2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pivot_table</a:t>
            </a:r>
            <a:r>
              <a:rPr lang="en-US" altLang="ko-KR" dirty="0" smtClean="0"/>
              <a:t>()</a:t>
            </a:r>
          </a:p>
          <a:p>
            <a:pPr lvl="3"/>
            <a:r>
              <a:rPr lang="en-US" altLang="ko-KR" dirty="0" err="1" smtClean="0"/>
              <a:t>aggfunc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02" y="1059678"/>
            <a:ext cx="4809814" cy="5285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52" y="3048510"/>
            <a:ext cx="3690150" cy="3278827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6634334" y="2984268"/>
            <a:ext cx="2048882" cy="497909"/>
          </a:xfrm>
          <a:prstGeom prst="wedgeRectCallout">
            <a:avLst>
              <a:gd name="adj1" fmla="val -78238"/>
              <a:gd name="adj2" fmla="val 91807"/>
            </a:avLst>
          </a:prstGeom>
          <a:noFill/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열</a:t>
            </a:r>
            <a:r>
              <a:rPr lang="en-US" altLang="ko-KR" sz="1200" dirty="0" smtClean="0">
                <a:solidFill>
                  <a:srgbClr val="FF0000"/>
                </a:solidFill>
              </a:rPr>
              <a:t> ‘smoker’, ‘day’, ‘time’</a:t>
            </a:r>
            <a:r>
              <a:rPr lang="ko-KR" altLang="en-US" sz="1200" dirty="0" smtClean="0">
                <a:solidFill>
                  <a:srgbClr val="FF0000"/>
                </a:solidFill>
              </a:rPr>
              <a:t>은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제외하고 모두 가능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33007" y="3711231"/>
            <a:ext cx="400324" cy="195750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635778" y="3906981"/>
            <a:ext cx="723458" cy="154510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22812" y="1486191"/>
            <a:ext cx="1902926" cy="20871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22812" y="4240615"/>
            <a:ext cx="1902926" cy="20871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15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그룹핑</a:t>
            </a:r>
            <a:r>
              <a:rPr lang="ko-KR" altLang="en-US" dirty="0" smtClean="0"/>
              <a:t> </a:t>
            </a:r>
            <a:r>
              <a:rPr lang="ko-KR" altLang="en-US" dirty="0"/>
              <a:t>후 </a:t>
            </a:r>
            <a:r>
              <a:rPr lang="ko-KR" altLang="en-US" dirty="0" smtClean="0"/>
              <a:t>값인 팁 비율에 여러 함수 </a:t>
            </a:r>
            <a:r>
              <a:rPr lang="ko-KR" altLang="en-US" dirty="0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함수가 열명</a:t>
            </a:r>
            <a:endParaRPr lang="en-US" altLang="ko-KR" dirty="0" smtClean="0"/>
          </a:p>
          <a:p>
            <a:pPr lvl="1"/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en-US" altLang="ko-KR" dirty="0" err="1"/>
              <a:t>peak_to_peak</a:t>
            </a:r>
            <a:r>
              <a:rPr lang="en-US" altLang="ko-KR" dirty="0"/>
              <a:t>(</a:t>
            </a:r>
            <a:r>
              <a:rPr lang="en-US" altLang="ko-KR" dirty="0" err="1"/>
              <a:t>arr</a:t>
            </a:r>
            <a:r>
              <a:rPr lang="en-US" altLang="ko-KR" dirty="0"/>
              <a:t>):</a:t>
            </a:r>
          </a:p>
          <a:p>
            <a:pPr lvl="1"/>
            <a:r>
              <a:rPr lang="en-US" altLang="ko-KR" dirty="0"/>
              <a:t>    return </a:t>
            </a:r>
            <a:r>
              <a:rPr lang="en-US" altLang="ko-KR" dirty="0" err="1"/>
              <a:t>arr.max</a:t>
            </a:r>
            <a:r>
              <a:rPr lang="en-US" altLang="ko-KR" dirty="0"/>
              <a:t>() - </a:t>
            </a:r>
            <a:r>
              <a:rPr lang="en-US" altLang="ko-KR" dirty="0" err="1"/>
              <a:t>arr.min</a:t>
            </a:r>
            <a:r>
              <a:rPr lang="en-US" altLang="ko-KR" dirty="0"/>
              <a:t>()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함수의 열명 설정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(name, function), …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679" y="1066414"/>
            <a:ext cx="3773698" cy="523623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30202" y="3761619"/>
            <a:ext cx="333605" cy="235917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488130" y="4134809"/>
            <a:ext cx="836543" cy="235917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54909" y="3753151"/>
            <a:ext cx="333605" cy="235917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760441" y="1917812"/>
            <a:ext cx="571092" cy="234608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3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여러 컬럼에 동일 함수 적용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4164857" cy="5151503"/>
          </a:xfrm>
        </p:spPr>
        <p:txBody>
          <a:bodyPr/>
          <a:lstStyle/>
          <a:p>
            <a:r>
              <a:rPr lang="ko-KR" altLang="en-US" dirty="0" smtClean="0"/>
              <a:t>칼럼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tip_pct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total_bill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개의 함수 적용</a:t>
            </a:r>
            <a:endParaRPr lang="en-US" altLang="ko-KR" dirty="0" smtClean="0"/>
          </a:p>
          <a:p>
            <a:r>
              <a:rPr lang="ko-KR" altLang="en-US" dirty="0" err="1" smtClean="0"/>
              <a:t>컬럼명</a:t>
            </a:r>
            <a:r>
              <a:rPr lang="ko-KR" altLang="en-US" dirty="0" smtClean="0"/>
              <a:t> 바꾸기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(‘</a:t>
            </a:r>
            <a:r>
              <a:rPr lang="ko-KR" altLang="en-US" dirty="0" err="1" smtClean="0"/>
              <a:t>컬럼명</a:t>
            </a:r>
            <a:r>
              <a:rPr lang="en-US" altLang="ko-KR" dirty="0" smtClean="0"/>
              <a:t>’, ‘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’)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239" y="467227"/>
            <a:ext cx="4330269" cy="58662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26" y="2776942"/>
            <a:ext cx="4394613" cy="303965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096911" y="563270"/>
            <a:ext cx="1503582" cy="153620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154213" y="1410613"/>
            <a:ext cx="1278030" cy="191415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96911" y="1121249"/>
            <a:ext cx="1503582" cy="246093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096911" y="4006389"/>
            <a:ext cx="1503582" cy="226255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7230359" y="3582186"/>
            <a:ext cx="0" cy="443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칼럼마다</a:t>
            </a:r>
            <a:r>
              <a:rPr lang="ko-KR" altLang="en-US" dirty="0" smtClean="0"/>
              <a:t> 다른 함수 적용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사전 형식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{ ‘</a:t>
            </a:r>
            <a:r>
              <a:rPr lang="ko-KR" altLang="en-US" dirty="0" err="1" smtClean="0"/>
              <a:t>칼럼명</a:t>
            </a:r>
            <a:r>
              <a:rPr lang="en-US" altLang="ko-KR" dirty="0" smtClean="0"/>
              <a:t>1’: [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1,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2],</a:t>
            </a:r>
            <a:br>
              <a:rPr lang="en-US" altLang="ko-KR" dirty="0" smtClean="0"/>
            </a:br>
            <a:r>
              <a:rPr lang="en-US" altLang="ko-KR" dirty="0" smtClean="0"/>
              <a:t>  ‘</a:t>
            </a:r>
            <a:r>
              <a:rPr lang="ko-KR" altLang="en-US" dirty="0" err="1" smtClean="0"/>
              <a:t>칼럼명</a:t>
            </a:r>
            <a:r>
              <a:rPr lang="en-US" altLang="ko-KR" dirty="0" smtClean="0"/>
              <a:t>2’: </a:t>
            </a:r>
            <a:r>
              <a:rPr lang="en-US" altLang="ko-KR" dirty="0"/>
              <a:t>[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3,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4],</a:t>
            </a:r>
            <a:br>
              <a:rPr lang="en-US" altLang="ko-KR" dirty="0" smtClean="0"/>
            </a:br>
            <a:r>
              <a:rPr lang="en-US" altLang="ko-KR" dirty="0" smtClean="0"/>
              <a:t>  </a:t>
            </a:r>
            <a:r>
              <a:rPr lang="en-US" altLang="ko-KR" dirty="0"/>
              <a:t>‘</a:t>
            </a:r>
            <a:r>
              <a:rPr lang="ko-KR" altLang="en-US" dirty="0" err="1" smtClean="0"/>
              <a:t>칼럼명</a:t>
            </a:r>
            <a:r>
              <a:rPr lang="en-US" altLang="ko-KR" dirty="0" smtClean="0"/>
              <a:t>3’: </a:t>
            </a:r>
            <a:r>
              <a:rPr lang="en-US" altLang="ko-KR" dirty="0"/>
              <a:t>[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5,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6], … </a:t>
            </a:r>
            <a:br>
              <a:rPr lang="en-US" altLang="ko-KR" dirty="0" smtClean="0"/>
            </a:br>
            <a:r>
              <a:rPr lang="en-US" altLang="ko-KR" dirty="0" smtClean="0"/>
              <a:t>}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981" y="230358"/>
            <a:ext cx="4525093" cy="637783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24512" y="308352"/>
            <a:ext cx="999862" cy="247829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24512" y="733650"/>
            <a:ext cx="368898" cy="246093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824512" y="3521882"/>
            <a:ext cx="999862" cy="173425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135650" y="3786033"/>
            <a:ext cx="368898" cy="282215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6" idx="2"/>
            <a:endCxn id="7" idx="0"/>
          </p:cNvCxnSpPr>
          <p:nvPr/>
        </p:nvCxnSpPr>
        <p:spPr>
          <a:xfrm flipH="1">
            <a:off x="6008961" y="556181"/>
            <a:ext cx="315482" cy="177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6351151" y="3689019"/>
            <a:ext cx="1968948" cy="97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82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색인되지 않은 형태로 집계된 데이터 변환하기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옵션 </a:t>
            </a:r>
            <a:r>
              <a:rPr lang="en-US" altLang="ko-KR" dirty="0" err="1" smtClean="0"/>
              <a:t>as_index</a:t>
            </a:r>
            <a:r>
              <a:rPr lang="en-US" altLang="ko-KR" dirty="0" smtClean="0"/>
              <a:t>=False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640" y="1006523"/>
            <a:ext cx="4481728" cy="5673677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5269584" y="1309652"/>
            <a:ext cx="1092256" cy="197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435800" y="1450087"/>
            <a:ext cx="833784" cy="222636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61840" y="1101078"/>
            <a:ext cx="1075908" cy="21867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08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43890" y="1247513"/>
            <a:ext cx="71160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10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장 데이터 집계와 그룹 연산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32078" y="2600369"/>
            <a:ext cx="553967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Apply: </a:t>
            </a:r>
            <a:r>
              <a:rPr lang="ko-KR" alt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일반적인 분리</a:t>
            </a:r>
            <a:r>
              <a:rPr lang="en-US" altLang="ko-K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-</a:t>
            </a:r>
            <a:r>
              <a:rPr lang="ko-KR" alt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적용</a:t>
            </a:r>
            <a:r>
              <a:rPr lang="en-US" altLang="ko-K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-</a:t>
            </a:r>
            <a:r>
              <a:rPr lang="ko-KR" alt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병합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05812" y="4940068"/>
            <a:ext cx="79220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4000" b="1" dirty="0" smtClean="0">
                <a:ln/>
                <a:solidFill>
                  <a:schemeClr val="accent3"/>
                </a:solidFill>
              </a:rPr>
              <a:t>2h</a:t>
            </a:r>
            <a:endParaRPr lang="en-US" altLang="ko-KR" sz="40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43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32123</TotalTime>
  <Words>789</Words>
  <Application>Microsoft Office PowerPoint</Application>
  <PresentationFormat>화면 슬라이드 쇼(4:3)</PresentationFormat>
  <Paragraphs>215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나눔고딕</vt:lpstr>
      <vt:lpstr>맑은 고딕</vt:lpstr>
      <vt:lpstr>Arial</vt:lpstr>
      <vt:lpstr>Tahoma</vt:lpstr>
      <vt:lpstr>Office 테마</vt:lpstr>
      <vt:lpstr>디자인 사용자 지정</vt:lpstr>
      <vt:lpstr>PowerPoint 프레젠테이션</vt:lpstr>
      <vt:lpstr>PowerPoint 프레젠테이션</vt:lpstr>
      <vt:lpstr>데이터 집계                                      p 396</vt:lpstr>
      <vt:lpstr>그룹을 나눈 후 한 컬럼에 하나의 함수 적용 </vt:lpstr>
      <vt:lpstr>그룹핑 후 값인 팁 비율에 여러 함수 적용</vt:lpstr>
      <vt:lpstr>여러 컬럼에 동일 함수 적용 </vt:lpstr>
      <vt:lpstr>칼럼마다 다른 함수 적용</vt:lpstr>
      <vt:lpstr>색인되지 않은 형태로 집계된 데이터 변환하기</vt:lpstr>
      <vt:lpstr>PowerPoint 프레젠테이션</vt:lpstr>
      <vt:lpstr>메소드 apply()</vt:lpstr>
      <vt:lpstr>그룹별 상위 tip_pct</vt:lpstr>
      <vt:lpstr>메소드 describe() 활용  </vt:lpstr>
      <vt:lpstr>그룹 색인 생략하기</vt:lpstr>
      <vt:lpstr>등 간격 버킷 분석</vt:lpstr>
      <vt:lpstr>수가 같은 버킷 분석</vt:lpstr>
      <vt:lpstr>결측 치 채우기</vt:lpstr>
      <vt:lpstr>그룹별 평균 구하기</vt:lpstr>
      <vt:lpstr>그룹별로 na 채우기</vt:lpstr>
      <vt:lpstr>결측치 처리에 따른 결과 비교</vt:lpstr>
      <vt:lpstr>트럼프 카드 예시</vt:lpstr>
      <vt:lpstr>카드 뽑기</vt:lpstr>
      <vt:lpstr>가중 평균</vt:lpstr>
      <vt:lpstr>그룹별 가중 평균 구하기</vt:lpstr>
      <vt:lpstr>미국 주식 종가 데이터 확인</vt:lpstr>
      <vt:lpstr>미국 주식 종가 데이터프레임 close_px</vt:lpstr>
      <vt:lpstr>SPX와 주식과의 연관관계</vt:lpstr>
      <vt:lpstr>선형회귀</vt:lpstr>
      <vt:lpstr>계량경제 라이브러리 statsmodels</vt:lpstr>
      <vt:lpstr>PowerPoint 프레젠테이션</vt:lpstr>
      <vt:lpstr>피벗 테이블 개요</vt:lpstr>
      <vt:lpstr>팁 데이터</vt:lpstr>
      <vt:lpstr>Pivot_table 데이터, 인덱스, 열명 지정</vt:lpstr>
      <vt:lpstr>평균이 아닌 다른 집계 함수를 지정</vt:lpstr>
      <vt:lpstr>비어 있는 값 수정</vt:lpstr>
      <vt:lpstr>피벗 테이블 옵션</vt:lpstr>
      <vt:lpstr>Pivot_table</vt:lpstr>
      <vt:lpstr>Pivot_table 요약</vt:lpstr>
      <vt:lpstr>교차 일람표 개요</vt:lpstr>
      <vt:lpstr>교차 일람표</vt:lpstr>
      <vt:lpstr>팁 데이터의 교차 일람표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750</cp:revision>
  <cp:lastPrinted>2020-07-08T07:47:09Z</cp:lastPrinted>
  <dcterms:created xsi:type="dcterms:W3CDTF">2013-05-23T04:26:30Z</dcterms:created>
  <dcterms:modified xsi:type="dcterms:W3CDTF">2021-07-04T05:11:52Z</dcterms:modified>
</cp:coreProperties>
</file>